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0080625" cy="7559675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de-DE" sz="14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de-DE" sz="14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de-DE" sz="14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E824E9AF-B776-412A-8D17-D429A57E2CAB}" type="slidenum">
              <a:t>‹#›</a:t>
            </a:fld>
            <a:endParaRPr lang="de-DE" sz="1400" b="0" i="0" u="none" strike="noStrike" kern="1200">
              <a:ln>
                <a:noFill/>
              </a:ln>
              <a:latin typeface="Arial" pitchFamily="18"/>
              <a:ea typeface="Andale Sans UI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1090775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zxx-none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rtl="0" hangingPunct="0">
              <a:buNone/>
              <a:tabLst/>
              <a:defRPr lang="zx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zxx-none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algn="r" rtl="0" hangingPunct="0">
              <a:buNone/>
              <a:tabLst/>
              <a:defRPr lang="zx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zxx-none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lvl="0" rtl="0" hangingPunct="0">
              <a:buNone/>
              <a:tabLst/>
              <a:defRPr lang="zx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zxx-none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lvl="0" algn="r" rtl="0" hangingPunct="0">
              <a:buNone/>
              <a:tabLst/>
              <a:defRPr lang="zx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fld id="{5A16B41B-8BFD-4EC6-B2F1-ED77F21D3C3B}" type="slidenum">
              <a:t>‹#›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40878371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zxx-none" sz="2000" b="0" i="0" u="none" strike="noStrike" kern="1200">
        <a:ln>
          <a:noFill/>
        </a:ln>
        <a:latin typeface="Arial" pitchFamily="18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395241EF-3579-43F9-9324-6CECEA86AAC5}" type="slidenum">
              <a:t>1</a:t>
            </a:fld>
            <a:endParaRPr lang="zxx-none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>
            <a:spAutoFit/>
          </a:bodyPr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70C2B38C-3771-4EF4-8FB4-EB4561856C6E}" type="slidenum">
              <a:t>2</a:t>
            </a:fld>
            <a:endParaRPr lang="zxx-none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0B0E4B36-6B3B-492D-BD5E-79D56E403BAD}" type="slidenum">
              <a:t>3</a:t>
            </a:fld>
            <a:endParaRPr lang="zxx-none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02CB6687-B965-413D-879E-484183F879FF}" type="slidenum">
              <a:t>4</a:t>
            </a:fld>
            <a:endParaRPr lang="zxx-none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13C3A160-FA8C-4AA5-A66B-1AA8CB9BBF54}" type="slidenum">
              <a:t>5</a:t>
            </a:fld>
            <a:endParaRPr lang="zxx-none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2E5C9532-18E0-4A4C-9A6B-735A48EC0827}" type="slidenum">
              <a:t>6</a:t>
            </a:fld>
            <a:endParaRPr lang="zxx-none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xx-non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7390DF9C-6E6E-41F7-9FC5-89184F711377}" type="slidenum">
              <a:t>7</a:t>
            </a:fld>
            <a:endParaRPr lang="zxx-none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zxx-non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E29A1A5-B227-4943-AE66-89ADC8E01A4A}" type="slidenum">
              <a:t>‹#›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3558136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76250D8-B4E4-4217-8FC3-EFFC73076D0D}" type="slidenum">
              <a:t>‹#›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20138185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8850" y="301625"/>
            <a:ext cx="2266950" cy="6456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3212" cy="645636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8B18C02-00A4-4E50-A184-3BE6664C3A27}" type="slidenum">
              <a:t>‹#›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4263243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D59E59B-BE2E-4E0D-8B4E-6789B0BD0BC2}" type="slidenum">
              <a:t>‹#›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12266472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FEE3DEA-FE48-4C72-AAF2-9B19466FF344}" type="slidenum">
              <a:t>‹#›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2875060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9287" cy="49895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4925" y="1768475"/>
            <a:ext cx="4460875" cy="49895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4E2CC99-DEB1-4FEB-8C6F-1F1BCE84A32E}" type="slidenum">
              <a:t>‹#›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24779613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2709D3F-59E0-40A5-A3E9-255F4349EFF4}" type="slidenum">
              <a:t>‹#›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26311360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26624E6-AB89-4EB2-8901-0DCA10AB8C27}" type="slidenum">
              <a:t>‹#›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42801384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8994510-F4C7-40E4-9124-C05D8F75F50C}" type="slidenum">
              <a:t>‹#›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19494754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1027BE0-DB24-45AC-854A-A6883A706505}" type="slidenum">
              <a:t>‹#›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14855084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x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7F25D94-A386-4B83-8503-F6EDCC59F6C0}" type="slidenum">
              <a:t>‹#›</a:t>
            </a:fld>
            <a:endParaRPr lang="zxx-none"/>
          </a:p>
        </p:txBody>
      </p:sp>
    </p:spTree>
    <p:extLst>
      <p:ext uri="{BB962C8B-B14F-4D97-AF65-F5344CB8AC3E}">
        <p14:creationId xmlns:p14="http://schemas.microsoft.com/office/powerpoint/2010/main" val="353667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503999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zxx-none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503999" y="1769040"/>
            <a:ext cx="9071640" cy="4989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zxx-none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503999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rtl="0" hangingPunct="0">
              <a:buNone/>
              <a:tabLst/>
              <a:defRPr lang="zx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zxx-none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algn="ctr" rtl="0" hangingPunct="0">
              <a:buNone/>
              <a:tabLst/>
              <a:defRPr lang="zx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endParaRPr lang="zxx-none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lvl="0" algn="r" rtl="0" hangingPunct="0">
              <a:buNone/>
              <a:tabLst/>
              <a:defRPr lang="zxx-none" sz="1400" kern="1200">
                <a:latin typeface="Times New Roman" pitchFamily="18"/>
                <a:ea typeface="Andale Sans UI" pitchFamily="2"/>
                <a:cs typeface="Tahoma" pitchFamily="2"/>
              </a:defRPr>
            </a:lvl1pPr>
          </a:lstStyle>
          <a:p>
            <a:pPr lvl="0"/>
            <a:fld id="{23270C4C-EE9E-4A76-BB9D-E34D40804EAE}" type="slidenum">
              <a:t>‹#›</a:t>
            </a:fld>
            <a:endParaRPr lang="zx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algn="ctr" rtl="0" hangingPunct="0">
        <a:tabLst/>
        <a:defRPr lang="zxx-none" sz="4400" b="0" i="0" u="none" strike="noStrike" kern="1200">
          <a:ln>
            <a:noFill/>
          </a:ln>
          <a:latin typeface="Arial" pitchFamily="18"/>
          <a:cs typeface="Tahoma" pitchFamily="2"/>
        </a:defRPr>
      </a:lvl1pPr>
    </p:titleStyle>
    <p:bodyStyle>
      <a:lvl1pPr rtl="0" hangingPunct="0">
        <a:spcBef>
          <a:spcPts val="0"/>
        </a:spcBef>
        <a:spcAft>
          <a:spcPts val="1417"/>
        </a:spcAft>
        <a:tabLst/>
        <a:defRPr lang="zxx-none" sz="3200" b="0" i="0" u="none" strike="noStrike" kern="1200">
          <a:ln>
            <a:noFill/>
          </a:ln>
          <a:latin typeface="Arial" pitchFamily="18"/>
          <a:cs typeface="Tahoma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>
            <a:spAutoFit/>
          </a:bodyPr>
          <a:lstStyle/>
          <a:p>
            <a:pPr lvl="0"/>
            <a:r>
              <a:rPr lang="uk-UA" sz="1400">
                <a:solidFill>
                  <a:srgbClr val="000000"/>
                </a:solidFill>
              </a:rPr>
              <a:t>Вибірковий компонент освітньо-професійної програми «Середня освіта (математика)» за спеціальністю: 014.04 Середня освіта (математика)</a:t>
            </a:r>
            <a:br>
              <a:rPr lang="uk-UA" sz="1400">
                <a:solidFill>
                  <a:srgbClr val="000000"/>
                </a:solidFill>
              </a:rPr>
            </a:br>
            <a:r>
              <a:rPr lang="zxx-none"/>
              <a:t>Сучасні педагогічні технології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4294967295"/>
          </p:nvPr>
        </p:nvSpPr>
        <p:spPr/>
        <p:txBody>
          <a:bodyPr anchor="ctr">
            <a:spAutoFit/>
          </a:bodyPr>
          <a:lstStyle/>
          <a:p>
            <a:pPr algn="ctr"/>
            <a:endParaRPr lang="zxx-none"/>
          </a:p>
        </p:txBody>
      </p:sp>
      <p:pic>
        <p:nvPicPr>
          <p:cNvPr id="4" name="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001880" y="1623960"/>
            <a:ext cx="8127720" cy="43430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zxx-none"/>
              <a:t>Що ми знаємо про технології???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4294967295"/>
          </p:nvPr>
        </p:nvSpPr>
        <p:spPr/>
        <p:txBody>
          <a:bodyPr anchor="ctr"/>
          <a:lstStyle/>
          <a:p>
            <a:pPr lvl="0" algn="ctr"/>
            <a:r>
              <a:rPr lang="zxx-none"/>
              <a:t> </a:t>
            </a:r>
          </a:p>
        </p:txBody>
      </p:sp>
      <p:pic>
        <p:nvPicPr>
          <p:cNvPr id="4" name="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260000" y="1620000"/>
            <a:ext cx="7920000" cy="540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zxx-none"/>
              <a:t> 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0">
              <a:buSzPct val="45000"/>
              <a:buFont typeface="StarSymbol"/>
              <a:buChar char="●"/>
            </a:pPr>
            <a:r>
              <a:rPr lang="zxx-none"/>
              <a:t>  </a:t>
            </a:r>
          </a:p>
        </p:txBody>
      </p:sp>
      <p:pic>
        <p:nvPicPr>
          <p:cNvPr id="4" name="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540000" y="720000"/>
            <a:ext cx="9000000" cy="576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zxx-none"/>
              <a:t> 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0">
              <a:buSzPct val="45000"/>
              <a:buFont typeface="StarSymbol"/>
              <a:buChar char="●"/>
            </a:pPr>
            <a:r>
              <a:rPr lang="zxx-none"/>
              <a:t>   </a:t>
            </a:r>
          </a:p>
        </p:txBody>
      </p:sp>
      <p:pic>
        <p:nvPicPr>
          <p:cNvPr id="4" name="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540000" y="720000"/>
            <a:ext cx="8460000" cy="594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503999" y="177480"/>
            <a:ext cx="9071640" cy="1875240"/>
          </a:xfrm>
        </p:spPr>
        <p:txBody>
          <a:bodyPr/>
          <a:lstStyle/>
          <a:p>
            <a:pPr lvl="0"/>
            <a:r>
              <a:rPr lang="zxx-none"/>
              <a:t>Я педагог! Я маю досконало володіти педагогічними технологіями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03999" y="2160000"/>
            <a:ext cx="9071640" cy="4598280"/>
          </a:xfrm>
        </p:spPr>
        <p:txBody>
          <a:bodyPr/>
          <a:lstStyle/>
          <a:p>
            <a:pPr lvl="0"/>
            <a:endParaRPr lang="zxx-none"/>
          </a:p>
          <a:p>
            <a:pPr lvl="0">
              <a:buSzPct val="45000"/>
              <a:buFont typeface="StarSymbol"/>
              <a:buChar char="●"/>
            </a:pPr>
            <a:r>
              <a:rPr lang="zxx-none"/>
              <a:t> «Педагогічна технологія – системний метод створення, застосування і визначення всього процесу викладання і засвоєння знань з урахуванням технічних і людських ресурсів і їх взаємодії, що своїм завданням вважає оптимізацію форм освіти» (ЮНЕСКО, Словник «Професійно- технічна освіта»).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zxx-none"/>
              <a:t>Пропоную розібратися....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4294967295"/>
          </p:nvPr>
        </p:nvSpPr>
        <p:spPr/>
        <p:txBody>
          <a:bodyPr anchor="ctr"/>
          <a:lstStyle/>
          <a:p>
            <a:pPr lvl="0" algn="l" hangingPunct="1">
              <a:lnSpc>
                <a:spcPct val="80000"/>
              </a:lnSpc>
              <a:spcBef>
                <a:spcPts val="697"/>
              </a:spcBef>
              <a:spcAft>
                <a:spcPts val="0"/>
              </a:spcAft>
            </a:pPr>
            <a:r>
              <a:rPr lang="uk-UA" sz="2800" b="1">
                <a:effectLst>
                  <a:outerShdw dist="17961" dir="2700000">
                    <a:scrgbClr r="0" g="0" b="0"/>
                  </a:outerShdw>
                </a:effectLst>
              </a:rPr>
              <a:t>Методика</a:t>
            </a:r>
            <a:r>
              <a:rPr lang="uk-UA" sz="2800">
                <a:effectLst>
                  <a:outerShdw dist="17961" dir="2700000">
                    <a:scrgbClr r="0" g="0" b="0"/>
                  </a:outerShdw>
                </a:effectLst>
              </a:rPr>
              <a:t> – це система науково обґрунтованих методів, правил і прийомів навчання конкретного предмета.</a:t>
            </a:r>
          </a:p>
          <a:p>
            <a:pPr lvl="0" algn="l" hangingPunct="1">
              <a:lnSpc>
                <a:spcPct val="80000"/>
              </a:lnSpc>
              <a:spcBef>
                <a:spcPts val="697"/>
              </a:spcBef>
              <a:spcAft>
                <a:spcPts val="0"/>
              </a:spcAft>
            </a:pPr>
            <a:endParaRPr lang="uk-UA" sz="2800">
              <a:effectLst>
                <a:outerShdw dist="17961" dir="2700000">
                  <a:scrgbClr r="0" g="0" b="0"/>
                </a:outerShdw>
              </a:effectLst>
            </a:endParaRPr>
          </a:p>
          <a:p>
            <a:pPr lvl="0" algn="l" hangingPunct="1">
              <a:lnSpc>
                <a:spcPct val="80000"/>
              </a:lnSpc>
              <a:spcBef>
                <a:spcPts val="697"/>
              </a:spcBef>
              <a:spcAft>
                <a:spcPts val="0"/>
              </a:spcAft>
            </a:pPr>
            <a:r>
              <a:rPr lang="uk-UA" sz="2800" b="1">
                <a:effectLst>
                  <a:outerShdw dist="17961" dir="2700000">
                    <a:scrgbClr r="0" g="0" b="0"/>
                  </a:outerShdw>
                </a:effectLst>
              </a:rPr>
              <a:t>Технологія навчання</a:t>
            </a:r>
            <a:r>
              <a:rPr lang="uk-UA" sz="2800">
                <a:effectLst>
                  <a:outerShdw dist="17961" dir="2700000">
                    <a:scrgbClr r="0" g="0" b="0"/>
                  </a:outerShdw>
                </a:effectLst>
              </a:rPr>
              <a:t> – це систематична і послідовна реалізація на практиці раніше спроектованого процесу навчання, система способів і засобів досягнення цілей при управлінні процесом навчання, з діагностикою поточних і кінцевих результатів.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r>
              <a:rPr lang="zxx-none"/>
              <a:t>Знання з курсу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0">
              <a:buSzPct val="45000"/>
              <a:buFont typeface="StarSymbol"/>
              <a:buChar char="●"/>
            </a:pPr>
            <a:r>
              <a:rPr lang="zxx-none"/>
              <a:t> </a:t>
            </a:r>
          </a:p>
        </p:txBody>
      </p:sp>
      <p:pic>
        <p:nvPicPr>
          <p:cNvPr id="4" name="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720000" y="1800000"/>
            <a:ext cx="8460000" cy="504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150</Words>
  <Application>Microsoft Office PowerPoint</Application>
  <PresentationFormat>Widescreen</PresentationFormat>
  <Paragraphs>23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Andale Sans UI</vt:lpstr>
      <vt:lpstr>Arial</vt:lpstr>
      <vt:lpstr>Calibri</vt:lpstr>
      <vt:lpstr>StarSymbol</vt:lpstr>
      <vt:lpstr>Tahoma</vt:lpstr>
      <vt:lpstr>Times New Roman</vt:lpstr>
      <vt:lpstr>Default</vt:lpstr>
      <vt:lpstr>Вибірковий компонент освітньо-професійної програми «Середня освіта (математика)» за спеціальністю: 014.04 Середня освіта (математика) Сучасні педагогічні технології</vt:lpstr>
      <vt:lpstr>Що ми знаємо про технології???</vt:lpstr>
      <vt:lpstr> </vt:lpstr>
      <vt:lpstr> </vt:lpstr>
      <vt:lpstr>Я педагог! Я маю досконало володіти педагогічними технологіями</vt:lpstr>
      <vt:lpstr>Пропоную розібратися....</vt:lpstr>
      <vt:lpstr>Знання з курсу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Вибірковий компонент освітньо-професійної програми «Середня освіта (математика)» за спеціальністю: 014.04 Середня освіта (математика) Сучасні педагогічні технології</dc:title>
  <cp:lastModifiedBy>word</cp:lastModifiedBy>
  <cp:revision>4</cp:revision>
  <dcterms:created xsi:type="dcterms:W3CDTF">2009-04-16T11:32:32Z</dcterms:created>
  <dcterms:modified xsi:type="dcterms:W3CDTF">2020-08-12T09:12:20Z</dcterms:modified>
</cp:coreProperties>
</file>